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2" r:id="rId15"/>
    <p:sldId id="268" r:id="rId16"/>
    <p:sldId id="273" r:id="rId17"/>
    <p:sldId id="270" r:id="rId18"/>
    <p:sldId id="269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до тренировки</c:v>
                </c:pt>
              </c:strCache>
            </c:strRef>
          </c:tx>
          <c:cat>
            <c:strRef>
              <c:f>Sheet1!$A$2:$A$5</c:f>
              <c:strCache>
                <c:ptCount val="2"/>
                <c:pt idx="0">
                  <c:v>Даниил</c:v>
                </c:pt>
                <c:pt idx="1">
                  <c:v>София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после тренировки</c:v>
                </c:pt>
              </c:strCache>
            </c:strRef>
          </c:tx>
          <c:cat>
            <c:strRef>
              <c:f>Sheet1!$A$2:$A$5</c:f>
              <c:strCache>
                <c:ptCount val="2"/>
                <c:pt idx="0">
                  <c:v>Даниил</c:v>
                </c:pt>
                <c:pt idx="1">
                  <c:v>София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104</c:v>
                </c:pt>
                <c:pt idx="1">
                  <c:v>105</c:v>
                </c:pt>
              </c:numCache>
            </c:numRef>
          </c:val>
        </c:ser>
        <c:axId val="137666944"/>
        <c:axId val="137668480"/>
      </c:barChart>
      <c:catAx>
        <c:axId val="137666944"/>
        <c:scaling>
          <c:orientation val="minMax"/>
        </c:scaling>
        <c:axPos val="b"/>
        <c:tickLblPos val="nextTo"/>
        <c:crossAx val="137668480"/>
        <c:crosses val="autoZero"/>
        <c:auto val="1"/>
        <c:lblAlgn val="ctr"/>
        <c:lblOffset val="100"/>
      </c:catAx>
      <c:valAx>
        <c:axId val="137668480"/>
        <c:scaling>
          <c:orientation val="minMax"/>
        </c:scaling>
        <c:axPos val="l"/>
        <c:majorGridlines/>
        <c:numFmt formatCode="General" sourceLinked="1"/>
        <c:tickLblPos val="nextTo"/>
        <c:crossAx val="13766694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 descr="http://state77.ru/bbs_fotos/7072/pic62b5e26f8242608bae424e132b7b9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5320379" cy="6858000"/>
          </a:xfrm>
          <a:prstGeom prst="rect">
            <a:avLst/>
          </a:prstGeom>
          <a:noFill/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52400" y="228600"/>
            <a:ext cx="883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Исследовательская работа на тему:</a:t>
            </a:r>
            <a:endParaRPr kumimoji="0" lang="ru-RU" sz="3200" b="1" i="0" u="none" strike="noStrike" spc="50" normalizeH="0" baseline="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990600"/>
            <a:ext cx="91440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400" b="1" i="0" u="none" strike="noStrike" normalizeH="0" baseline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Calibri"/>
                <a:ea typeface="Calibri" pitchFamily="34" charset="0"/>
                <a:cs typeface="Times New Roman" pitchFamily="18" charset="0"/>
              </a:rPr>
              <a:t>«</a:t>
            </a:r>
            <a:r>
              <a:rPr kumimoji="0" lang="ru-RU" sz="4400" b="1" i="0" u="none" strike="noStrike" normalizeH="0" baseline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Спортивные бальные танцы –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400" b="1" i="0" u="none" strike="noStrike" normalizeH="0" baseline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спорт или искусство.</a:t>
            </a:r>
            <a:r>
              <a:rPr kumimoji="0" lang="ru-RU" sz="4400" b="1" i="0" u="none" strike="noStrike" normalizeH="0" baseline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ru-RU" sz="4400" b="1" i="0" u="none" strike="noStrike" normalizeH="0" baseline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5562600" y="3429000"/>
            <a:ext cx="3581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Работу выполнил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обучающейся 4"А"класса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МБОУ СОШ №1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Екишин Даниил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572000" y="5334000"/>
            <a:ext cx="4572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Учитель-консультант: 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Блинкова Ольга Владимировна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114800" y="6334780"/>
            <a:ext cx="10995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2016г.</a:t>
            </a:r>
            <a:endParaRPr kumimoji="0" lang="ru-RU" sz="28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>
                <a:ln>
                  <a:solidFill>
                    <a:schemeClr val="bg1"/>
                  </a:solidFill>
                </a:ln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Гибкость и координация</a:t>
            </a:r>
            <a:endParaRPr lang="ru-RU" sz="5400" dirty="0">
              <a:ln>
                <a:solidFill>
                  <a:schemeClr val="bg1"/>
                </a:solidFill>
              </a:ln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6" name="Picture 4" descr="http://down-house.ru/uploads/posts/2010-02/thumbs/Down-House.ru_1265790418_20141585_9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2971800"/>
            <a:ext cx="4997969" cy="33259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194" name="Picture 2" descr="http://cs625317.vk.me/v625317876/3a5e0/8izDXGn01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990600"/>
            <a:ext cx="3891383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Выносливость</a:t>
            </a:r>
            <a:endParaRPr lang="ru-RU" sz="5400" dirty="0">
              <a:ln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4" name="Picture 6" descr="http://centerforspinaldisorders.com/wp-content/uploads/2013/07/462521449_13618939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066800"/>
            <a:ext cx="2491070" cy="226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6" name="Picture 8" descr="http://gorodmogilev.by/wp-content/uploads/2016/02/018328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114800"/>
            <a:ext cx="3544684" cy="2362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178" name="Picture 10" descr="http://cs4.pikabu.ru/images/big_size_comm/2014-12_2/141811758727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114800"/>
            <a:ext cx="307578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80" name="Picture 12" descr="http://m.progorod76.ru/userfiles/picitem/img-20150119115529-12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066800"/>
            <a:ext cx="393237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http://sfw.so/uploads/posts/2012-01/1328044234_734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2057400"/>
            <a:ext cx="4343400" cy="2895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sport-portal72.ru/old/imgi/news/fotchet/apr1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63636"/>
            <a:ext cx="4193900" cy="2793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8" name="Picture 4" descr="http://www.pramoguryklys.lt/images/fotos/ZUVEDRABR10-05-08(2)-18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0999" y="3733800"/>
            <a:ext cx="4191001" cy="2881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Дисциплина и командный дух</a:t>
            </a:r>
            <a:endParaRPr lang="ru-RU" sz="4800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9144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Грация и стиль</a:t>
            </a:r>
            <a:endParaRPr lang="ru-RU" sz="4800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52" name="Picture 8" descr="http://www.engels-city.ru/images/stories/news/news_2012/071212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905000"/>
            <a:ext cx="34290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uet-dance.ru/images/dance/child/dfc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4484413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http://cs629519.vk.me/v629519959/8c77/5jU5WKOsaw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52800"/>
            <a:ext cx="2161607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 descr="http://www.kartka.com.ua/pic/announses/9ea3666b93c7264bb7bc144d21f085c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381000"/>
            <a:ext cx="2184400" cy="327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0" name="Picture 16" descr="http://srv65177.ht-test.ru/wp-content/uploads/2016/02/257583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114800"/>
            <a:ext cx="3668606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4" name="Picture 20" descr="http://on-line.lg.ua/images/photos/medium/article304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2209800"/>
            <a:ext cx="3733800" cy="272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fantazery48.ru/sites/default/files/ordenance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962400"/>
            <a:ext cx="3433905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 descr="https://i.simpalsmedia.com/999.md/BoardImages/900x900/08e4b17ad89185134f05ec82728f1b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3774" y="609600"/>
            <a:ext cx="3896856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0" name="Picture 6" descr="http://vs-maximum.ru/wp-content/uploads/2013/08/%D0%9D%D0%BE%D0%B2%D0%B8%D0%BD%D0%BA%D0%B8-%D0%B3%D1%80%D1%8F%D0%B4%D1%83%D1%89%D0%B5%D0%B3%D0%BE-%D1%83%D1%87%D0%B5%D0%B1%D0%BD%D0%BE%D0%B3%D0%BE-%D0%B3%D0%BE%D0%B4%D0%B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609600"/>
            <a:ext cx="3564517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4" name="Picture 10" descr="http://allaboutdance.com.ua/image/data/foto/012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038600"/>
            <a:ext cx="3544684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6" name="Picture 12" descr="https://sagrus.su/api/attachments/5576be14e4b0c7b4e405132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2057400"/>
            <a:ext cx="3226003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img.ksl.com/ksllocal/13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384521" flipH="1">
            <a:off x="3186188" y="4176385"/>
            <a:ext cx="3209968" cy="2138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32" name="Picture 12" descr="http://arthurmurraynaperville1.homestead.com/PageImages/img.kids.ballroom.dance.lessons_and_classes.3.arthur.murray.napervil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350322">
            <a:off x="3033088" y="442289"/>
            <a:ext cx="3048000" cy="30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34" name="Picture 14" descr="http://var-veka.ru/assets/images/site-images/6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048000" y="1447800"/>
            <a:ext cx="9372600" cy="4686300"/>
          </a:xfrm>
          <a:prstGeom prst="rect">
            <a:avLst/>
          </a:prstGeom>
          <a:noFill/>
        </p:spPr>
      </p:pic>
      <p:pic>
        <p:nvPicPr>
          <p:cNvPr id="5130" name="Picture 10" descr="http://profidance.ru/uploads/posts/2012-12/1355863051_1333985082_amwzbsk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1408">
            <a:off x="6696234" y="246114"/>
            <a:ext cx="2050107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04800" y="304800"/>
            <a:ext cx="434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ln w="6350">
                  <a:solidFill>
                    <a:schemeClr val="bg1"/>
                  </a:solidFill>
                </a:ln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Танцевальный спорт не хобби - это стиль жизни</a:t>
            </a:r>
            <a:endParaRPr lang="ru-RU" sz="4000" b="1" dirty="0">
              <a:ln w="6350">
                <a:solidFill>
                  <a:schemeClr val="bg1"/>
                </a:solidFill>
              </a:ln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36" name="Picture 16" descr="https://club.season.ru/uploads/post/3741/628/post-3741-138185162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769724">
            <a:off x="6821901" y="3319149"/>
            <a:ext cx="1993232" cy="2991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 descr="http://avtobazar-krym.simf.com.ua/catalog/images/dir1/07-2013/0.93665000%201374653550_CxrppOTKX6Y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1828800"/>
            <a:ext cx="1876740" cy="2819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Хозяин\Desktop\im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990600"/>
            <a:ext cx="2597150" cy="3895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28600" y="228600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 smtClean="0">
                <a:ln w="31550" cmpd="sng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Миргалиев Тимур Русланович (тренер)</a:t>
            </a:r>
            <a:endParaRPr lang="ru-RU" sz="4800" b="1" dirty="0">
              <a:ln w="31550" cmpd="sng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905000"/>
            <a:ext cx="5562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"... сложно сказать, чего же здесь больше: искусства или спорта.  Если смотреть на бальные танцы средствами художественных образов (танцоры кого-то или  что-то изображают) - это искусство. А если смотреть на развитие и совершенствование двигательных навыков и физических качеств (координации, гибкости, чувства ритма и баланса, скорости, выносливости) и достижения наивысшего мастерства - это спорт."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http://www.var-veka.ru/assets/images/slider/89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371600"/>
            <a:ext cx="5105400" cy="5105400"/>
          </a:xfrm>
          <a:prstGeom prst="rect">
            <a:avLst/>
          </a:prstGeom>
          <a:noFill/>
        </p:spPr>
      </p:pic>
      <p:graphicFrame>
        <p:nvGraphicFramePr>
          <p:cNvPr id="2" name="Chart 1"/>
          <p:cNvGraphicFramePr/>
          <p:nvPr/>
        </p:nvGraphicFramePr>
        <p:xfrm>
          <a:off x="609600" y="1905000"/>
          <a:ext cx="7239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685800" y="0"/>
            <a:ext cx="77179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5400" i="0" u="none" strike="noStrike" normalizeH="0" baseline="0" dirty="0" smtClean="0">
                <a:ln w="1841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Частота пульса танцоров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5400" i="0" u="none" strike="noStrike" normalizeH="0" baseline="0" dirty="0" smtClean="0">
                <a:ln w="1841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 время тренировок</a:t>
            </a:r>
            <a:r>
              <a:rPr kumimoji="0" lang="ru-RU" sz="1400" i="0" u="none" strike="noStrike" normalizeH="0" baseline="0" dirty="0" smtClean="0">
                <a:ln w="1841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1800" i="0" u="none" strike="noStrike" normalizeH="0" baseline="0" dirty="0" smtClean="0">
              <a:ln w="18415" cmpd="sng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http://st.depositphotos.com/2438189/2954/v/950/depositphotos_29543933-Dancing-pai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534400" cy="6038850"/>
          </a:xfrm>
          <a:prstGeom prst="rect">
            <a:avLst/>
          </a:prstGeom>
          <a:noFill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599479"/>
          <a:ext cx="8534399" cy="5891764"/>
        </p:xfrm>
        <a:graphic>
          <a:graphicData uri="http://schemas.openxmlformats.org/drawingml/2006/table">
            <a:tbl>
              <a:tblPr/>
              <a:tblGrid>
                <a:gridCol w="2549765"/>
                <a:gridCol w="2022235"/>
                <a:gridCol w="1905000"/>
                <a:gridCol w="2057399"/>
              </a:tblGrid>
              <a:tr h="1186450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Почему вы занимаетесь бальными танцами?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Мне нравится танцевать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Сейчас это модно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Настаивают родители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2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10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2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923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Бальные танцы – это вид спорта или искусство?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Вид спорта</a:t>
                      </a:r>
                      <a:endParaRPr lang="ru-RU" sz="2400" b="1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Вид искусства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Затрудняюсь ответить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1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473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Полезны ли для здоровья занятия бальными танцами?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Да, формируется правильная осанка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Да, вырабатывается гибкость и координация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Нет никакой пользы</a:t>
                      </a:r>
                      <a:endParaRPr lang="ru-RU" sz="24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1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b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7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b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6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</a:rPr>
                        <a:t>-</a:t>
                      </a:r>
                    </a:p>
                  </a:txBody>
                  <a:tcPr marL="61130" marR="6113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-167662"/>
            <a:ext cx="914400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Результаты анкетирования.</a:t>
            </a:r>
            <a:endParaRPr kumimoji="0" lang="ru-RU" sz="4800" b="1" i="0" u="none" strike="noStrike" cap="none" normalizeH="0" baseline="0" dirty="0" smtClean="0">
              <a:ln>
                <a:solidFill>
                  <a:schemeClr val="tx1"/>
                </a:solidFill>
              </a:ln>
              <a:solidFill>
                <a:schemeClr val="accent2">
                  <a:lumMod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www.playcast.ru/uploads/2015/04/27/133601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609600"/>
            <a:ext cx="2438400" cy="3662833"/>
          </a:xfrm>
          <a:prstGeom prst="rect">
            <a:avLst/>
          </a:prstGeom>
          <a:noFill/>
        </p:spPr>
      </p:pic>
      <p:pic>
        <p:nvPicPr>
          <p:cNvPr id="2074" name="Picture 26" descr="http://homo-tour.by/files/uploads/70ddac880465aca6b8bd58b5d3aba0db/c2865db7435857855c137a9b28a8b00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752600"/>
            <a:ext cx="2133600" cy="3200400"/>
          </a:xfrm>
          <a:prstGeom prst="rect">
            <a:avLst/>
          </a:prstGeom>
          <a:noFill/>
        </p:spPr>
      </p:pic>
      <p:pic>
        <p:nvPicPr>
          <p:cNvPr id="2076" name="Picture 28" descr="http://www.playcast.ru/uploads/2016/03/17/1787237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2512" y="3657600"/>
            <a:ext cx="2421488" cy="3200400"/>
          </a:xfrm>
          <a:prstGeom prst="rect">
            <a:avLst/>
          </a:prstGeom>
          <a:noFill/>
        </p:spPr>
      </p:pic>
      <p:pic>
        <p:nvPicPr>
          <p:cNvPr id="2078" name="Picture 30" descr="http://s22.postimg.org/u75m07ald/Music_Clipart_Abstract_Colorful_Music_Not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1496912"/>
            <a:ext cx="6324600" cy="5361088"/>
          </a:xfrm>
          <a:prstGeom prst="rect">
            <a:avLst/>
          </a:prstGeom>
          <a:noFill/>
        </p:spPr>
      </p:pic>
      <p:pic>
        <p:nvPicPr>
          <p:cNvPr id="17" name="Picture 14" descr="http://var-veka.ru/assets/images/site-images/6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286000" y="0"/>
            <a:ext cx="6858000" cy="3429000"/>
          </a:xfrm>
          <a:prstGeom prst="rect">
            <a:avLst/>
          </a:prstGeom>
          <a:noFill/>
        </p:spPr>
      </p:pic>
      <p:sp>
        <p:nvSpPr>
          <p:cNvPr id="2079" name="Rectangle 31"/>
          <p:cNvSpPr>
            <a:spLocks noChangeArrowheads="1"/>
          </p:cNvSpPr>
          <p:nvPr/>
        </p:nvSpPr>
        <p:spPr bwMode="auto">
          <a:xfrm>
            <a:off x="0" y="184665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 </a:t>
            </a:r>
            <a:r>
              <a:rPr kumimoji="0" lang="ru-RU" sz="2400" b="1" i="0" u="none" strike="noStrike" cap="none" normalizeH="0" baseline="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Я ЗАНИМАЛСЯ ТАНЦАМИ,</a:t>
            </a:r>
            <a:endParaRPr kumimoji="0" lang="ru-RU" sz="2400" b="1" i="0" u="none" strike="noStrike" cap="none" normalizeH="0" baseline="0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        Я ЗАНИМАЮСЬ ТАНЦАМИ,</a:t>
            </a:r>
            <a:endParaRPr kumimoji="0" lang="ru-RU" sz="2400" b="1" i="0" u="none" strike="noStrike" cap="none" normalizeH="0" baseline="0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                               Я БУДУ ЗАНИМАТЬСЯ ТАНЦАМИ!</a:t>
            </a:r>
            <a:endParaRPr kumimoji="0" lang="ru-RU" sz="2400" b="1" i="0" u="none" strike="noStrike" cap="none" normalizeH="0" baseline="0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0" name="Picture 12" descr="http://img-fotki.yandex.ru/get/4524/132037756.3e/0_5b807_48cb3642_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-175845"/>
            <a:ext cx="6477000" cy="7033846"/>
          </a:xfrm>
          <a:prstGeom prst="rect">
            <a:avLst/>
          </a:prstGeom>
          <a:noFill/>
        </p:spPr>
      </p:pic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8600" y="442555"/>
            <a:ext cx="8610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i="0" u="sng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Цель работы:</a:t>
            </a:r>
            <a:endParaRPr lang="ru-RU" sz="2000" u="sng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Понять, что такое современные бальные танцы и как происходит гармоничное развитие человека через сочетание искусства и спорта в танце.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i="0" u="sng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Задачи проекта:</a:t>
            </a:r>
            <a:endParaRPr kumimoji="0" lang="ru-RU" sz="2000" i="0" u="sng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раскрыть понятие «бальные танцы»;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выделить качества, которые формируются при занятиях танцами </a:t>
            </a:r>
            <a:r>
              <a:rPr lang="ru-RU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.П</a:t>
            </a: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роанализировать нагрузки на организм человека, занимающегося бальными танцами;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Подчеркнуть значение бальных танцев для здоровья детей и подростков.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познакомиться с особенностями тренировочного процесса и провести анкетирование среди  учеников танцевального клуба "Реверанс"  ;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проанализировать, обобщить и систематизировать полученные данные;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ознакомить одноклассников с результатами работы.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04800" y="4038600"/>
            <a:ext cx="8534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i="0" u="sng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Гипотеза исследования:</a:t>
            </a:r>
            <a:endParaRPr lang="ru-RU" sz="2000" u="sng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 чему можно отнести бальные танцы к видам спорта или искусству? Я предполагаю, что это спорт.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228600" y="5181600"/>
            <a:ext cx="86106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i="0" u="sng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Методы исследования: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Систематизация знаний о танцах, проведение наблюдений за танцорами во время тренировок и соревнований, сравнение нагрузок на организм танцующего человека с нагрузками в других видах спорта.</a:t>
            </a:r>
            <a:endParaRPr kumimoji="0" lang="ru-RU" sz="16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2971800" y="50512"/>
            <a:ext cx="3352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i="0" u="none" strike="noStrike" normalizeH="0" baseline="0" dirty="0" smtClean="0">
                <a:ln w="18415" cmpd="sng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Этапы проекта:</a:t>
            </a:r>
            <a:endParaRPr kumimoji="0" lang="ru-RU" sz="3200" i="0" u="none" strike="noStrike" normalizeH="0" baseline="0" dirty="0" smtClean="0">
              <a:ln w="18415" cmpd="sng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Хозяин\Desktop\image (3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2209800"/>
            <a:ext cx="1196181" cy="1971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28" name="Picture 4" descr="C:\Users\Хозяин\Desktop\image (5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953000"/>
            <a:ext cx="2514600" cy="16698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0" name="Picture 6" descr="C:\Users\Хозяин\Desktop\image (7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3200400"/>
            <a:ext cx="1295400" cy="19431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1" name="Picture 7" descr="C:\Users\Хозяин\Desktop\image (4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28600"/>
            <a:ext cx="2745881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2" name="Picture 8" descr="C:\Users\Хозяин\Desktop\imag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438400"/>
            <a:ext cx="1295400" cy="19431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3" name="Picture 9" descr="C:\Users\Хозяин\Desktop\image (1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590800"/>
            <a:ext cx="12192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4" name="Picture 10" descr="C:\Users\Хозяин\Desktop\image (9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3149600" y="152400"/>
            <a:ext cx="1346200" cy="2019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5" name="Picture 11" descr="C:\Users\Хозяин\Desktop\image (12)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221327" y="4648200"/>
            <a:ext cx="2979073" cy="1981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7" name="Picture 13" descr="C:\Users\Хозяин\Desktop\image (10)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228600" y="228600"/>
            <a:ext cx="2641600" cy="1981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39" name="Picture 15" descr="http://dg55.mycdn.me/image?t=3&amp;bid=461840105093&amp;id=461840105093&amp;plc=WEB&amp;tkn=*EyX-qwqHcMZbu5j3lA8ikitwnZc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48000" y="2286000"/>
            <a:ext cx="3786691" cy="2514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29" name="Picture 5" descr="C:\Users\Хозяин\Desktop\image (6)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43800" y="4648200"/>
            <a:ext cx="1320800" cy="1981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41" name="Picture 17" descr="http://ia108.mycdn.me/image?t=0&amp;bid=408032181341&amp;id=408032181341&amp;plc=WEB&amp;tkn=*XjxD66vcnwVnkPWQNvZ-MMfZGbs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24400" y="152400"/>
            <a:ext cx="1320800" cy="1981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Хозяин\Desktop\4578_latinoamerikanskie_tanci_dlya_nachinayuschi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04800"/>
            <a:ext cx="3231444" cy="23175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4338" name="Picture 2" descr="C:\Users\Хозяин\Desktop\5292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14800"/>
            <a:ext cx="3692269" cy="2438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4339" name="Picture 3" descr="C:\Users\Хозяин\Desktop\89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447800"/>
            <a:ext cx="5410200" cy="5410200"/>
          </a:xfrm>
          <a:prstGeom prst="rect">
            <a:avLst/>
          </a:prstGeom>
          <a:noFill/>
        </p:spPr>
      </p:pic>
      <p:pic>
        <p:nvPicPr>
          <p:cNvPr id="14340" name="Picture 4" descr="C:\Users\Хозяин\Desktop\21575_lar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04800"/>
            <a:ext cx="2514600" cy="3592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6781800" y="304800"/>
            <a:ext cx="2362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Бальные танцы  </a:t>
            </a:r>
            <a:r>
              <a:rPr lang="ru-RU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считается самым элегантным  видом спорта на сегодняшний день. </a:t>
            </a:r>
            <a:endParaRPr lang="ru-RU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http://www.spillcaster.gorod.tomsk.ru/uploads/28460/1253758480/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971800"/>
            <a:ext cx="2671884" cy="3554917"/>
          </a:xfrm>
          <a:prstGeom prst="rect">
            <a:avLst/>
          </a:prstGeom>
          <a:noFill/>
        </p:spPr>
      </p:pic>
      <p:pic>
        <p:nvPicPr>
          <p:cNvPr id="13314" name="Picture 2" descr="https://im2-tub-ru.yandex.net/i?id=1953152676e961fb009681a59b8a8ca1&amp;n=33&amp;h=215&amp;w=3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114800"/>
            <a:ext cx="3685952" cy="2438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3318" name="Picture 6" descr="http://f16.ifotki.info/org/274a9ca35cdeb7151a8d730c4fd85b1cbc81d618136087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81000"/>
            <a:ext cx="3547653" cy="2667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3316" name="Picture 4" descr="http://www.playing-field.ru/img/2015/052204/36057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9082" y="3200400"/>
            <a:ext cx="2215339" cy="2209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3322" name="Picture 10" descr="http://otvet.imgsmail.ru/download/a7a4a8add97ff9b13a1acf36a4b873f2_i-18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990600"/>
            <a:ext cx="2227656" cy="3200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228600" y="0"/>
            <a:ext cx="266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Бальные танцы имеют уникальную историю</a:t>
            </a:r>
            <a:endParaRPr lang="ru-RU" sz="3600" dirty="0">
              <a:ln>
                <a:solidFill>
                  <a:srgbClr val="FFC000"/>
                </a:solidFill>
              </a:ln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://www.dancemaze.ru/photo/24-30.10.05%20ro2005/PA3065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870542">
            <a:off x="833696" y="263515"/>
            <a:ext cx="2916330" cy="3886009"/>
          </a:xfrm>
          <a:prstGeom prst="rect">
            <a:avLst/>
          </a:prstGeom>
          <a:noFill/>
        </p:spPr>
      </p:pic>
      <p:pic>
        <p:nvPicPr>
          <p:cNvPr id="12292" name="Picture 4" descr="http://www.imenno.ru/wp-content/uploads/2013/11/tantsy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960076">
            <a:off x="3657600" y="304800"/>
            <a:ext cx="2514600" cy="3308684"/>
          </a:xfrm>
          <a:prstGeom prst="rect">
            <a:avLst/>
          </a:prstGeom>
          <a:noFill/>
        </p:spPr>
      </p:pic>
      <p:pic>
        <p:nvPicPr>
          <p:cNvPr id="12294" name="Picture 6" descr="http://images.reachsite.com/af558cd3-e812-47f6-a809-878d2af7a46b/media/578709/medium/578709.PNG?gen=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464562">
            <a:off x="451437" y="3316203"/>
            <a:ext cx="2568728" cy="321206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5486400" y="304800"/>
            <a:ext cx="3124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ln w="28575" cmpd="sng">
                  <a:solidFill>
                    <a:schemeClr val="bg1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Европейская программа:</a:t>
            </a:r>
            <a:endParaRPr lang="ru-RU" sz="3600" b="1" dirty="0">
              <a:ln w="28575" cmpd="sng">
                <a:solidFill>
                  <a:schemeClr val="bg1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1676400"/>
            <a:ext cx="3581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Венский Вальс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Медленный Вальс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Медленный Фокстрот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Квикстеп 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Танго</a:t>
            </a:r>
            <a:endParaRPr lang="ru-RU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 descr="http://www.xn----7sbzlihydca2bydr6b.xn--p1ai/files/gallery/1238417190fc6369779b840906a8fbe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52538">
            <a:off x="2919243" y="2547666"/>
            <a:ext cx="2588473" cy="3360793"/>
          </a:xfrm>
          <a:prstGeom prst="rect">
            <a:avLst/>
          </a:prstGeom>
          <a:noFill/>
        </p:spPr>
      </p:pic>
      <p:pic>
        <p:nvPicPr>
          <p:cNvPr id="12298" name="Picture 10" descr="http://botinok.co.il/sites/default/files/images/5889ee6c2616962fa536e245d3d92520_tango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327257">
            <a:off x="5265473" y="4170541"/>
            <a:ext cx="3418939" cy="225227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133600" y="5257800"/>
            <a:ext cx="449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 smtClean="0">
                <a:ln w="38100"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Мелодия</a:t>
            </a:r>
            <a:endParaRPr lang="ru-RU" sz="8000" dirty="0">
              <a:ln w="38100"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5715000" cy="1524000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Латиноамериканская программа:       </a:t>
            </a:r>
            <a:r>
              <a:rPr lang="ru-RU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</a:t>
            </a:r>
            <a:br>
              <a:rPr lang="ru-RU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371600"/>
            <a:ext cx="2971800" cy="28623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ru-RU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Самба</a:t>
            </a:r>
          </a:p>
          <a:p>
            <a:pPr>
              <a:buFont typeface="Arial" pitchFamily="34" charset="0"/>
              <a:buChar char="•"/>
            </a:pPr>
            <a:r>
              <a:rPr lang="ru-RU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Румба</a:t>
            </a:r>
          </a:p>
          <a:p>
            <a:pPr>
              <a:buFont typeface="Arial" pitchFamily="34" charset="0"/>
              <a:buChar char="•"/>
            </a:pPr>
            <a:r>
              <a:rPr lang="ru-RU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Пасодобль</a:t>
            </a:r>
          </a:p>
          <a:p>
            <a:pPr>
              <a:buFont typeface="Arial" pitchFamily="34" charset="0"/>
              <a:buChar char="•"/>
            </a:pPr>
            <a:r>
              <a:rPr lang="ru-RU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Ча-ча-ча </a:t>
            </a:r>
          </a:p>
          <a:p>
            <a:pPr>
              <a:buFont typeface="Arial" pitchFamily="34" charset="0"/>
              <a:buChar char="•"/>
            </a:pPr>
            <a:r>
              <a:rPr lang="ru-RU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Джайв</a:t>
            </a: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 descr="http://2.bp.blogspot.com/-0DgI-e9Alvs/T80W80EP9II/AAAAAAAAAQI/9_Qo333UT5Y/s1600/%25D1%2581%25D0%25B0%25D0%25BC%25D0%25B1%25D0%25B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747656">
            <a:off x="3276600" y="3483102"/>
            <a:ext cx="2286000" cy="3097531"/>
          </a:xfrm>
          <a:prstGeom prst="rect">
            <a:avLst/>
          </a:prstGeom>
          <a:noFill/>
        </p:spPr>
      </p:pic>
      <p:pic>
        <p:nvPicPr>
          <p:cNvPr id="11268" name="Picture 4" descr="http://www.tunnel.ru/i/post/350177/3501779584/2063659905/at9658997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68561">
            <a:off x="609600" y="4267200"/>
            <a:ext cx="1905000" cy="2290763"/>
          </a:xfrm>
          <a:prstGeom prst="rect">
            <a:avLst/>
          </a:prstGeom>
          <a:noFill/>
        </p:spPr>
      </p:pic>
      <p:pic>
        <p:nvPicPr>
          <p:cNvPr id="11270" name="Picture 6" descr="http://img-2008-01.photosight.ru/28/252407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79635">
            <a:off x="6248400" y="381000"/>
            <a:ext cx="2171700" cy="2895600"/>
          </a:xfrm>
          <a:prstGeom prst="rect">
            <a:avLst/>
          </a:prstGeom>
          <a:noFill/>
        </p:spPr>
      </p:pic>
      <p:pic>
        <p:nvPicPr>
          <p:cNvPr id="11274" name="Picture 10" descr="https://upload.wikimedia.org/wikipedia/commons/b/b7/Cha-Cha-Cha_Valente_Cruz_954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670109">
            <a:off x="6400800" y="3505200"/>
            <a:ext cx="2032000" cy="3048000"/>
          </a:xfrm>
          <a:prstGeom prst="rect">
            <a:avLst/>
          </a:prstGeom>
          <a:noFill/>
        </p:spPr>
      </p:pic>
      <p:pic>
        <p:nvPicPr>
          <p:cNvPr id="11276" name="Picture 12" descr="http://www.ian-waite.com/images/Gallery/d_image_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059253" flipV="1">
            <a:off x="3019892" y="871176"/>
            <a:ext cx="2716078" cy="248973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648200" y="2362200"/>
            <a:ext cx="3566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6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Ритм</a:t>
            </a:r>
            <a:endParaRPr lang="ru-RU" sz="9600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the-look.ru/img/modules/journals/4106/37f9bf7426f5f150e30384524cfa3ac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60830" cy="6019800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81000" y="1259887"/>
            <a:ext cx="83820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развивают силу и гибкость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улучшают телосложение, делают человека стройным и подтянутым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создают ощущение физического и психического расслабления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улучшают координацию движений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развивают чувство ритма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способствуют развитию грациозности, элегантности, свободы движений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повышают физическую работоспособность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позволяют более успешно совершенствоваться в других видах спорта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обогащают знания о спорте и спортивном отдыхе.</a:t>
            </a:r>
            <a:endParaRPr kumimoji="0" lang="ru-RU" sz="2400" i="0" u="none" strike="noStrike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381000" y="342900"/>
            <a:ext cx="8382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sng" strike="noStrike" spc="50" normalizeH="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Занятия спортивными бальными танцами,                  не зависимо от выбранной программы:</a:t>
            </a:r>
            <a:endParaRPr kumimoji="0" lang="ru-RU" sz="2800" b="1" i="0" u="sng" strike="noStrike" spc="50" normalizeH="0" baseline="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Физическая сила</a:t>
            </a:r>
            <a:endParaRPr lang="ru-RU" sz="5400" dirty="0">
              <a:ln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 descr="http://state77.ru/bbs_fotos/7072/pic62b5e26f8242608bae424e132b7b9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1143000"/>
            <a:ext cx="3886200" cy="5207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26" name="Picture 10" descr="http://olimp.kcbux.ru/2010_Vankuver/image/Foto_2010/2/sabalin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143000"/>
            <a:ext cx="3729037" cy="5158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757</TotalTime>
  <Words>383</Words>
  <Application>Microsoft Office PowerPoint</Application>
  <PresentationFormat>On-screen Show (4:3)</PresentationFormat>
  <Paragraphs>85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Technic</vt:lpstr>
      <vt:lpstr>Slide 1</vt:lpstr>
      <vt:lpstr>Slide 2</vt:lpstr>
      <vt:lpstr>Slide 3</vt:lpstr>
      <vt:lpstr>Slide 4</vt:lpstr>
      <vt:lpstr>Slide 5</vt:lpstr>
      <vt:lpstr>Slide 6</vt:lpstr>
      <vt:lpstr>Латиноамериканская программа:                                                                                                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Хозяин</dc:creator>
  <cp:lastModifiedBy>Хозяин</cp:lastModifiedBy>
  <cp:revision>79</cp:revision>
  <dcterms:created xsi:type="dcterms:W3CDTF">2006-08-16T00:00:00Z</dcterms:created>
  <dcterms:modified xsi:type="dcterms:W3CDTF">2016-04-04T14:53:46Z</dcterms:modified>
</cp:coreProperties>
</file>